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4" r:id="rId14"/>
    <p:sldId id="283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18288000" cy="10287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Times New Roman" panose="02020603050405020304" pitchFamily="18" charset="0"/>
      <p:regular r:id="rId35"/>
    </p:embeddedFont>
    <p:embeddedFont>
      <p:font typeface="Times New Roman Bold" panose="02030802070405020303" pitchFamily="18" charset="77"/>
      <p:regular r:id="rId36"/>
      <p:bold r:id="rId37"/>
    </p:embeddedFont>
    <p:embeddedFont>
      <p:font typeface="Times New Roman Bold Italics" panose="02030802070405090303" pitchFamily="18" charset="77"/>
      <p:regular r:id="rId38"/>
      <p:bold r:id="rId39"/>
      <p:italic r:id="rId40"/>
      <p:boldItalic r:id="rId41"/>
    </p:embeddedFont>
    <p:embeddedFont>
      <p:font typeface="Times New Roman Medium" panose="02030502070405020303" pitchFamily="18" charset="77"/>
      <p:regular r:id="rId42"/>
    </p:embeddedFont>
    <p:embeddedFont>
      <p:font typeface="Times New Roman Medium Italics" panose="02030502070405090303" pitchFamily="18" charset="77"/>
      <p:regular r:id="rId43"/>
      <p:italic r:id="rId44"/>
    </p:embeddedFont>
    <p:embeddedFont>
      <p:font typeface="Times New Roman Semi-Bold" panose="02030702070405020303" pitchFamily="18" charset="77"/>
      <p:regular r:id="rId45"/>
      <p:bold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85" autoAdjust="0"/>
    <p:restoredTop sz="94545" autoAdjust="0"/>
  </p:normalViewPr>
  <p:slideViewPr>
    <p:cSldViewPr>
      <p:cViewPr varScale="1">
        <p:scale>
          <a:sx n="28" d="100"/>
          <a:sy n="28" d="100"/>
        </p:scale>
        <p:origin x="192" y="9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708050" y="2014066"/>
            <a:ext cx="5746778" cy="6258867"/>
          </a:xfrm>
          <a:custGeom>
            <a:avLst/>
            <a:gdLst/>
            <a:ahLst/>
            <a:cxnLst/>
            <a:rect l="l" t="t" r="r" b="b"/>
            <a:pathLst>
              <a:path w="5746778" h="6258867">
                <a:moveTo>
                  <a:pt x="0" y="0"/>
                </a:moveTo>
                <a:lnTo>
                  <a:pt x="5746778" y="0"/>
                </a:lnTo>
                <a:lnTo>
                  <a:pt x="5746778" y="6258868"/>
                </a:lnTo>
                <a:lnTo>
                  <a:pt x="0" y="6258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848697" y="971550"/>
            <a:ext cx="10081025" cy="302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7560"/>
              </a:lnSpc>
            </a:pPr>
            <a:r>
              <a:rPr lang="en-US" sz="7000" spc="-322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EMPLOYEE DATA ANALYSIS USING EXCEL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8697" y="4465938"/>
            <a:ext cx="10081025" cy="4271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Student Name: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Divyashree.S</a:t>
            </a:r>
          </a:p>
          <a:p>
            <a:pPr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Register No: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312216323</a:t>
            </a:r>
          </a:p>
          <a:p>
            <a:pPr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NM Username: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asunm1621312216323</a:t>
            </a:r>
          </a:p>
          <a:p>
            <a:pPr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NM ID: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2FFB30B75E51B8B97514CC0B5FC0C40B</a:t>
            </a:r>
          </a:p>
          <a:p>
            <a:pPr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Department: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III Year B.Com [General] - B, Shift - 2</a:t>
            </a:r>
          </a:p>
          <a:p>
            <a:pPr marL="0" lvl="1" indent="0" algn="l">
              <a:lnSpc>
                <a:spcPts val="4750"/>
              </a:lnSpc>
            </a:pPr>
            <a:r>
              <a:rPr lang="en-US" sz="3800" spc="-174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College: </a:t>
            </a:r>
            <a:r>
              <a:rPr lang="en-US" sz="3800" spc="-1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 Shankarlal Sundarbai Shasun Jain College for Women, T.Nagar, Chennai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5. DATASET DESCRIPTION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28533"/>
            <a:ext cx="16230600" cy="6630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</a:t>
            </a: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72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</a:t>
            </a: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Longevity Pay: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Numeric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Additional compensation is given to employees based on the length of their service with an organization, often as a reward for long-term employment.</a:t>
            </a:r>
          </a:p>
          <a:p>
            <a:pPr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-US" sz="372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9. </a:t>
            </a: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Grade: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Alphanumeric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A classification or level assigned to an employee based on their job role, responsibilities, and experience, often used to determine salary ranges, benefits, and promotion criteria.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62937" y="770413"/>
            <a:ext cx="6762126" cy="178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THE “WOW” IN  THE SOLUTION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399188"/>
            <a:ext cx="9146854" cy="7287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“Wow” in the solution is making use of different types of graphs for each type of data to understand the data in a better way.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Use of Sparklines for Grade of Employees based on Salaries, the high point is coloured as green and the low point as red, so that viewers can easily note - THE GRADE OF MAJORITY OF EMPLOYEES IN A PARTICULAR DEPARTMENT.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664" y="2238664"/>
            <a:ext cx="7657784" cy="765778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184922"/>
            <a:ext cx="16230600" cy="7311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lnSpc>
                <a:spcPts val="5208"/>
              </a:lnSpc>
              <a:buFont typeface="Arial" panose="020B0604020202020204" pitchFamily="34" charset="0"/>
              <a:buChar char="•"/>
            </a:pPr>
            <a:r>
              <a:rPr lang="en-US" sz="3720" i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1: Take a Dataset from Kaggle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 downloaded a dataset from Kaggle which gave me the details of the Employees and their Salary Amounts. I converted the dataset from .csv format to .xlsx format to work with the data in Excel.</a:t>
            </a:r>
          </a:p>
          <a:p>
            <a:pPr marL="571500" indent="-571500">
              <a:lnSpc>
                <a:spcPts val="5208"/>
              </a:lnSpc>
              <a:buFont typeface="Arial" panose="020B0604020202020204" pitchFamily="34" charset="0"/>
              <a:buChar char="•"/>
            </a:pPr>
            <a:r>
              <a:rPr lang="en-US" sz="3720" i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2: Work on the Raw Dataset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 Excel, based on the Departments, I gave unique Employee ID codes. Using the =COUNTA() function, the total number of employees was calculated. Since the range of the Base Salary, Overtime Pay and Longevity Pay was large and would not be properly depicted in the chart, I converted the amounts to – (Rs. in Lakhs).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 also graded the Employees to know the slab of Income they fall under by using =IFS() function.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57250" y="1780933"/>
            <a:ext cx="16573500" cy="7978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5208"/>
              </a:lnSpc>
              <a:buFont typeface="Arial" panose="020B0604020202020204" pitchFamily="34" charset="0"/>
              <a:buChar char="•"/>
            </a:pPr>
            <a:r>
              <a:rPr lang="en-US" sz="3720" i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3: Data Analysis through Pivot Tables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Next, I created the 4 Pivot Tables separately for Base Salary, Overtime Pay, Longevity Pay and the Grade of the Employees. During this process, I used various functions like =MIN(), =MAX(),  =COUNT(), =SUM() etc.</a:t>
            </a:r>
          </a:p>
          <a:p>
            <a:pPr marL="571500" indent="-571500">
              <a:lnSpc>
                <a:spcPts val="5208"/>
              </a:lnSpc>
              <a:buFont typeface="Arial" panose="020B0604020202020204" pitchFamily="34" charset="0"/>
              <a:buChar char="•"/>
            </a:pPr>
            <a:r>
              <a:rPr lang="en-US" sz="3720" i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4: Data Visualization through Different Kinds of Charts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Based on the information from the Pivot Table, I created different charts as follows:</a:t>
            </a:r>
            <a:b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</a:b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Base Salary – Line Chart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Overtime Pay – Doughnut Chart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Longevity Pay – 100% Stacked Column Chart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Grade of Employees – Sparklines</a:t>
            </a:r>
          </a:p>
          <a:p>
            <a:pPr marL="571500" indent="-571500">
              <a:lnSpc>
                <a:spcPts val="5208"/>
              </a:lnSpc>
              <a:buFont typeface="Arial" panose="020B0604020202020204" pitchFamily="34" charset="0"/>
              <a:buChar char="•"/>
            </a:pPr>
            <a:r>
              <a:rPr lang="en-US" sz="3720" i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5: Gave Appropriate Results and Conclusion</a:t>
            </a:r>
          </a:p>
          <a:p>
            <a:pPr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With the help of the information, I gave proper Results, conclusions and suggestions.</a:t>
            </a:r>
          </a:p>
        </p:txBody>
      </p:sp>
    </p:spTree>
    <p:extLst>
      <p:ext uri="{BB962C8B-B14F-4D97-AF65-F5344CB8AC3E}">
        <p14:creationId xmlns:p14="http://schemas.microsoft.com/office/powerpoint/2010/main" val="319136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343670"/>
            <a:ext cx="16230600" cy="7354491"/>
          </a:xfrm>
          <a:custGeom>
            <a:avLst/>
            <a:gdLst/>
            <a:ahLst/>
            <a:cxnLst/>
            <a:rect l="l" t="t" r="r" b="b"/>
            <a:pathLst>
              <a:path w="16230600" h="7354491">
                <a:moveTo>
                  <a:pt x="0" y="0"/>
                </a:moveTo>
                <a:lnTo>
                  <a:pt x="16230600" y="0"/>
                </a:lnTo>
                <a:lnTo>
                  <a:pt x="16230600" y="7354491"/>
                </a:lnTo>
                <a:lnTo>
                  <a:pt x="0" y="7354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RAW EXCEL DATA</a:t>
            </a:r>
          </a:p>
        </p:txBody>
      </p:sp>
    </p:spTree>
    <p:extLst>
      <p:ext uri="{BB962C8B-B14F-4D97-AF65-F5344CB8AC3E}">
        <p14:creationId xmlns:p14="http://schemas.microsoft.com/office/powerpoint/2010/main" val="3063250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02890" y="2343670"/>
            <a:ext cx="15282220" cy="7574781"/>
          </a:xfrm>
          <a:custGeom>
            <a:avLst/>
            <a:gdLst/>
            <a:ahLst/>
            <a:cxnLst/>
            <a:rect l="l" t="t" r="r" b="b"/>
            <a:pathLst>
              <a:path w="15282220" h="7574781">
                <a:moveTo>
                  <a:pt x="0" y="0"/>
                </a:moveTo>
                <a:lnTo>
                  <a:pt x="15282220" y="0"/>
                </a:lnTo>
                <a:lnTo>
                  <a:pt x="15282220" y="7574781"/>
                </a:lnTo>
                <a:lnTo>
                  <a:pt x="0" y="7574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WITH SLICERS - BASE SALARY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16483" y="2343670"/>
            <a:ext cx="14655035" cy="7471411"/>
          </a:xfrm>
          <a:custGeom>
            <a:avLst/>
            <a:gdLst/>
            <a:ahLst/>
            <a:cxnLst/>
            <a:rect l="l" t="t" r="r" b="b"/>
            <a:pathLst>
              <a:path w="14655035" h="7471411">
                <a:moveTo>
                  <a:pt x="0" y="0"/>
                </a:moveTo>
                <a:lnTo>
                  <a:pt x="14655034" y="0"/>
                </a:lnTo>
                <a:lnTo>
                  <a:pt x="14655034" y="7471411"/>
                </a:lnTo>
                <a:lnTo>
                  <a:pt x="0" y="74714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LINE GRAPH ANALYSIS - BASE SALARY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14919" y="2343670"/>
            <a:ext cx="14858163" cy="7409548"/>
          </a:xfrm>
          <a:custGeom>
            <a:avLst/>
            <a:gdLst/>
            <a:ahLst/>
            <a:cxnLst/>
            <a:rect l="l" t="t" r="r" b="b"/>
            <a:pathLst>
              <a:path w="14858163" h="7409548">
                <a:moveTo>
                  <a:pt x="0" y="0"/>
                </a:moveTo>
                <a:lnTo>
                  <a:pt x="14858162" y="0"/>
                </a:lnTo>
                <a:lnTo>
                  <a:pt x="14858162" y="7409548"/>
                </a:lnTo>
                <a:lnTo>
                  <a:pt x="0" y="74095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WITH SLICERS - OVERTIME PAY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7254" y="2343670"/>
            <a:ext cx="15073491" cy="7458238"/>
          </a:xfrm>
          <a:custGeom>
            <a:avLst/>
            <a:gdLst/>
            <a:ahLst/>
            <a:cxnLst/>
            <a:rect l="l" t="t" r="r" b="b"/>
            <a:pathLst>
              <a:path w="15073491" h="7458238">
                <a:moveTo>
                  <a:pt x="0" y="0"/>
                </a:moveTo>
                <a:lnTo>
                  <a:pt x="15073492" y="0"/>
                </a:lnTo>
                <a:lnTo>
                  <a:pt x="15073492" y="7458238"/>
                </a:lnTo>
                <a:lnTo>
                  <a:pt x="0" y="7458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DOUGHNUT CHART ANALYSIS - OVERTIME PAY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5517" y="2343670"/>
            <a:ext cx="14976966" cy="7468794"/>
          </a:xfrm>
          <a:custGeom>
            <a:avLst/>
            <a:gdLst/>
            <a:ahLst/>
            <a:cxnLst/>
            <a:rect l="l" t="t" r="r" b="b"/>
            <a:pathLst>
              <a:path w="14976966" h="7468794">
                <a:moveTo>
                  <a:pt x="0" y="0"/>
                </a:moveTo>
                <a:lnTo>
                  <a:pt x="14976966" y="0"/>
                </a:lnTo>
                <a:lnTo>
                  <a:pt x="14976966" y="7468794"/>
                </a:lnTo>
                <a:lnTo>
                  <a:pt x="0" y="746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WITH SLICERS - LONGEVITY PAY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46079" y="1920197"/>
            <a:ext cx="6270790" cy="6446606"/>
          </a:xfrm>
          <a:custGeom>
            <a:avLst/>
            <a:gdLst/>
            <a:ahLst/>
            <a:cxnLst/>
            <a:rect l="l" t="t" r="r" b="b"/>
            <a:pathLst>
              <a:path w="6270790" h="6446606">
                <a:moveTo>
                  <a:pt x="0" y="0"/>
                </a:moveTo>
                <a:lnTo>
                  <a:pt x="6270790" y="0"/>
                </a:lnTo>
                <a:lnTo>
                  <a:pt x="6270790" y="6446606"/>
                </a:lnTo>
                <a:lnTo>
                  <a:pt x="0" y="6446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19200" y="1986872"/>
            <a:ext cx="79248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PROJECT TITLE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99735" y="3651932"/>
            <a:ext cx="5652803" cy="328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Employee Salary-Analysis using Excel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1289" y="2343670"/>
            <a:ext cx="15005423" cy="7424558"/>
          </a:xfrm>
          <a:custGeom>
            <a:avLst/>
            <a:gdLst/>
            <a:ahLst/>
            <a:cxnLst/>
            <a:rect l="l" t="t" r="r" b="b"/>
            <a:pathLst>
              <a:path w="15005423" h="7424558">
                <a:moveTo>
                  <a:pt x="0" y="0"/>
                </a:moveTo>
                <a:lnTo>
                  <a:pt x="15005422" y="0"/>
                </a:lnTo>
                <a:lnTo>
                  <a:pt x="15005422" y="7424558"/>
                </a:lnTo>
                <a:lnTo>
                  <a:pt x="0" y="7424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100% STACKED COLUMN CHART ANALYSIS - LONGEVITY PAY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5852" y="2343670"/>
            <a:ext cx="15236296" cy="7525566"/>
          </a:xfrm>
          <a:custGeom>
            <a:avLst/>
            <a:gdLst/>
            <a:ahLst/>
            <a:cxnLst/>
            <a:rect l="l" t="t" r="r" b="b"/>
            <a:pathLst>
              <a:path w="15236296" h="7525566">
                <a:moveTo>
                  <a:pt x="0" y="0"/>
                </a:moveTo>
                <a:lnTo>
                  <a:pt x="15236296" y="0"/>
                </a:lnTo>
                <a:lnTo>
                  <a:pt x="15236296" y="7525566"/>
                </a:lnTo>
                <a:lnTo>
                  <a:pt x="0" y="752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WITH SLICERS - GRADE OF EMPLOYEES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1896" y="2343670"/>
            <a:ext cx="15644208" cy="7727043"/>
          </a:xfrm>
          <a:custGeom>
            <a:avLst/>
            <a:gdLst/>
            <a:ahLst/>
            <a:cxnLst/>
            <a:rect l="l" t="t" r="r" b="b"/>
            <a:pathLst>
              <a:path w="15644208" h="7727043">
                <a:moveTo>
                  <a:pt x="0" y="0"/>
                </a:moveTo>
                <a:lnTo>
                  <a:pt x="15644208" y="0"/>
                </a:lnTo>
                <a:lnTo>
                  <a:pt x="15644208" y="7727044"/>
                </a:lnTo>
                <a:lnTo>
                  <a:pt x="0" y="7727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COLUMN SPARKLINES GRADE ANALYSIS FOR FEMALE - ALL DEPT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0177" y="2343670"/>
            <a:ext cx="16047647" cy="7576502"/>
          </a:xfrm>
          <a:custGeom>
            <a:avLst/>
            <a:gdLst/>
            <a:ahLst/>
            <a:cxnLst/>
            <a:rect l="l" t="t" r="r" b="b"/>
            <a:pathLst>
              <a:path w="16047647" h="7576502">
                <a:moveTo>
                  <a:pt x="0" y="0"/>
                </a:moveTo>
                <a:lnTo>
                  <a:pt x="16047646" y="0"/>
                </a:lnTo>
                <a:lnTo>
                  <a:pt x="16047646" y="7576502"/>
                </a:lnTo>
                <a:lnTo>
                  <a:pt x="0" y="7576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6. MODELLING APPROACH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28533"/>
            <a:ext cx="16230600" cy="715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COLUMN SPARKLINES GRADE ANALYSIS FOR MALE - ALL DEPT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752219"/>
            <a:ext cx="16230600" cy="6630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Important points derived from this analysis are:</a:t>
            </a:r>
          </a:p>
          <a:p>
            <a:pPr marL="803150" lvl="1" indent="-401575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As per the </a:t>
            </a:r>
            <a:r>
              <a:rPr lang="en-US" sz="3720" u="sng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BASE SALARY</a:t>
            </a: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 (in total):</a:t>
            </a:r>
          </a:p>
          <a:p>
            <a:pPr marL="803150" lvl="1" indent="-401575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In Females, the maximum is from the HHS Department at Rs.1398.0796 Lakhs and the minimum is from the MPB Department at Rs.0.5391 Lakhs.</a:t>
            </a:r>
          </a:p>
          <a:p>
            <a:pPr marL="803150" lvl="1" indent="-401575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In Males, the maximum is from the FRS Department at Rs.1272.4698 Lakhs and the minimum is from the OFR Department at Rs.1.0200 Lakhs.</a:t>
            </a:r>
          </a:p>
          <a:p>
            <a:pPr marL="803150" lvl="1" indent="-401575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On comparison, we can infer in the base salary the minimum amount of the females is much lesser than that of the minimum amount of males.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761615" y="566738"/>
            <a:ext cx="1276476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7. RESULTS AND DISCUSSION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9945" y="1404937"/>
            <a:ext cx="16668110" cy="8601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Important points derived from this analysis are: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As per the </a:t>
            </a:r>
            <a:r>
              <a:rPr lang="en-US" sz="3720" u="sng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OVERTIME PAY</a:t>
            </a: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 (in total):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For Females, the Maximum amount of Overtime pay is Rs. 34.9451 Lakhs by the POL Department and the Minimum amount is Rs. 0.0032 Lakhs by the LIB Department.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For Males, the Maximum amount of Overtime pay is Rs. 291.5007 Lakhs by the FRS Department and the Minimum amount is Rs. 0.0034 Lakhs by the LIB Department.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Out of the 42 Departments, Overtime Pay is not present in 14 and 17 Departments for Females and Males respectively.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LIB Department gives the least amount of Overtime Pay for both Males and Females.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gap between the maximum amount based on gender is huge.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761615" y="566738"/>
            <a:ext cx="1276476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7. RESULTS AND DISCUSSION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9945" y="1404937"/>
            <a:ext cx="16668110" cy="8601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Important points derived from this analysis are: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As per the </a:t>
            </a:r>
            <a:r>
              <a:rPr lang="en-US" sz="3720" u="sng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LONGEVITY PAY</a:t>
            </a: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 (in total):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For Females, the Maximum amount of Longevity pay is Rs. 16.2122 Lakhs by the HHS Department and the Minimum amount is Rs. 0.0068 Lakhs by the OLO Department.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For Males, the Maximum amount of Longevity pay is Rs. 43.0676 Lakhs by the POL Department and the Minimum amount is Rs. 0.0287 Lakhs by the OAS Department.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Out of the 42 Departments, Longevity Pay is absent in 5 and 16 Departments for Females and Males respectively.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gap in the Longevity Pay absenteeism is more in Males as compared to Females.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Maximum Longevity Pay on the whole is given to the Male.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761615" y="566738"/>
            <a:ext cx="1276476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7. RESULTS AND DISCUSSION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09202" y="4228965"/>
            <a:ext cx="6569852" cy="5474876"/>
          </a:xfrm>
          <a:custGeom>
            <a:avLst/>
            <a:gdLst/>
            <a:ahLst/>
            <a:cxnLst/>
            <a:rect l="l" t="t" r="r" b="b"/>
            <a:pathLst>
              <a:path w="6569852" h="5474876">
                <a:moveTo>
                  <a:pt x="0" y="0"/>
                </a:moveTo>
                <a:lnTo>
                  <a:pt x="6569851" y="0"/>
                </a:lnTo>
                <a:lnTo>
                  <a:pt x="6569851" y="5474877"/>
                </a:lnTo>
                <a:lnTo>
                  <a:pt x="0" y="54748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989318" y="4228965"/>
            <a:ext cx="6798440" cy="5468855"/>
          </a:xfrm>
          <a:custGeom>
            <a:avLst/>
            <a:gdLst/>
            <a:ahLst/>
            <a:cxnLst/>
            <a:rect l="l" t="t" r="r" b="b"/>
            <a:pathLst>
              <a:path w="6798440" h="5468855">
                <a:moveTo>
                  <a:pt x="0" y="0"/>
                </a:moveTo>
                <a:lnTo>
                  <a:pt x="6798439" y="0"/>
                </a:lnTo>
                <a:lnTo>
                  <a:pt x="6798439" y="5468856"/>
                </a:lnTo>
                <a:lnTo>
                  <a:pt x="0" y="5468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22006" y="1404937"/>
            <a:ext cx="16131503" cy="268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Important points derived from this analysis are: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As per the </a:t>
            </a:r>
            <a:r>
              <a:rPr lang="en-US" sz="3720" u="sng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GRADE OF THE EMPLOYEES</a:t>
            </a: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 (in total):</a:t>
            </a:r>
          </a:p>
          <a:p>
            <a:pPr marL="803150" lvl="1" indent="-401575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Out of the 10291 employees in the organisation, only 3 Employees are O Graders (Salary above Rs. 2,00,000) and all of them are Male.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61615" y="566738"/>
            <a:ext cx="1276476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7. RESULTS AND DISCUSSION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07498" y="566738"/>
            <a:ext cx="6673005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8. 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28533"/>
            <a:ext cx="16230600" cy="794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see that the Data Analysis is carried out using Excel, and we can derive meaningful and useful results.</a:t>
            </a:r>
          </a:p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the Analysis done on the Base Salary, Overtime Pay, Longevity Pay and Grade of the Employees based on the Salaries the following conclusion can be made:</a:t>
            </a:r>
          </a:p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a total basis, even though the Base Salary is maximum for Females, the Overtime Pay and the Longevity Pay are higher for Males as compared to Females by a large margin.</a:t>
            </a:r>
          </a:p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 Graders are very few and all are Male, which means the organisation is having no Female Employees whose Salary is above Rs.2,00,000.</a:t>
            </a:r>
          </a:p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Organisation can take various steps, plans, policies and programmes to improve the pay for the females and make it equal to that of the males.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19200" y="2184014"/>
            <a:ext cx="8144502" cy="3821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3331"/>
              </a:lnSpc>
            </a:pPr>
            <a:r>
              <a:rPr lang="en-US" sz="14812" spc="-681">
                <a:solidFill>
                  <a:srgbClr val="000000"/>
                </a:solidFill>
                <a:latin typeface="Times New Roman Medium Italics"/>
                <a:ea typeface="Times New Roman Medium Italics"/>
                <a:cs typeface="Times New Roman Medium Italics"/>
                <a:sym typeface="Times New Roman Medium Italics"/>
              </a:rPr>
              <a:t>Thank you very much!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6253709"/>
            <a:ext cx="9179504" cy="2653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420"/>
              </a:lnSpc>
            </a:pPr>
            <a:r>
              <a:rPr lang="en-US" sz="3800" spc="-174" dirty="0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By - Divyashree.S</a:t>
            </a:r>
          </a:p>
          <a:p>
            <a:pPr marL="0" lvl="1" indent="0" algn="l">
              <a:lnSpc>
                <a:spcPts val="3420"/>
              </a:lnSpc>
            </a:pPr>
            <a:r>
              <a:rPr lang="en-US" sz="3800" spc="-174" dirty="0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Reg No – 312216323</a:t>
            </a:r>
          </a:p>
          <a:p>
            <a:pPr marL="0" lvl="1" indent="0" algn="l">
              <a:lnSpc>
                <a:spcPts val="3420"/>
              </a:lnSpc>
            </a:pPr>
            <a:r>
              <a:rPr lang="en-US" sz="3800" spc="-174" dirty="0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III Year B.Com [General] – B Shift 2</a:t>
            </a:r>
          </a:p>
          <a:p>
            <a:pPr marL="0" lvl="1" indent="0" algn="l">
              <a:lnSpc>
                <a:spcPts val="3420"/>
              </a:lnSpc>
            </a:pPr>
            <a:r>
              <a:rPr lang="en-US" sz="3800" spc="-174" dirty="0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For Naan Mudhalvan Course</a:t>
            </a:r>
          </a:p>
          <a:p>
            <a:pPr marL="0" lvl="1" indent="0" algn="l">
              <a:lnSpc>
                <a:spcPts val="3420"/>
              </a:lnSpc>
            </a:pPr>
            <a:r>
              <a:rPr lang="en-US" sz="3800" spc="-174" dirty="0">
                <a:solidFill>
                  <a:srgbClr val="00000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Shri Shankarlal Sundarbai Shasun Jain College for Women.</a:t>
            </a:r>
          </a:p>
        </p:txBody>
      </p:sp>
      <p:sp>
        <p:nvSpPr>
          <p:cNvPr id="5" name="Freeform 5"/>
          <p:cNvSpPr/>
          <p:nvPr/>
        </p:nvSpPr>
        <p:spPr>
          <a:xfrm>
            <a:off x="11867657" y="1376536"/>
            <a:ext cx="5561408" cy="7533927"/>
          </a:xfrm>
          <a:custGeom>
            <a:avLst/>
            <a:gdLst/>
            <a:ahLst/>
            <a:cxnLst/>
            <a:rect l="l" t="t" r="r" b="b"/>
            <a:pathLst>
              <a:path w="5561408" h="7533927">
                <a:moveTo>
                  <a:pt x="0" y="0"/>
                </a:moveTo>
                <a:lnTo>
                  <a:pt x="5561408" y="0"/>
                </a:lnTo>
                <a:lnTo>
                  <a:pt x="5561408" y="7533928"/>
                </a:lnTo>
                <a:lnTo>
                  <a:pt x="0" y="75339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15665" y="566738"/>
            <a:ext cx="1385666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B624A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AGENDA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698186" y="1562100"/>
            <a:ext cx="12891628" cy="8287714"/>
            <a:chOff x="0" y="0"/>
            <a:chExt cx="3395326" cy="218277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95326" cy="2182772"/>
            </a:xfrm>
            <a:custGeom>
              <a:avLst/>
              <a:gdLst/>
              <a:ahLst/>
              <a:cxnLst/>
              <a:rect l="l" t="t" r="r" b="b"/>
              <a:pathLst>
                <a:path w="3395326" h="2182772">
                  <a:moveTo>
                    <a:pt x="4804" y="0"/>
                  </a:moveTo>
                  <a:lnTo>
                    <a:pt x="3390522" y="0"/>
                  </a:lnTo>
                  <a:cubicBezTo>
                    <a:pt x="3393175" y="0"/>
                    <a:pt x="3395326" y="2151"/>
                    <a:pt x="3395326" y="4804"/>
                  </a:cubicBezTo>
                  <a:lnTo>
                    <a:pt x="3395326" y="2177968"/>
                  </a:lnTo>
                  <a:cubicBezTo>
                    <a:pt x="3395326" y="2179242"/>
                    <a:pt x="3394820" y="2180464"/>
                    <a:pt x="3393919" y="2181365"/>
                  </a:cubicBezTo>
                  <a:cubicBezTo>
                    <a:pt x="3393018" y="2182266"/>
                    <a:pt x="3391796" y="2182772"/>
                    <a:pt x="3390522" y="2182772"/>
                  </a:cubicBezTo>
                  <a:lnTo>
                    <a:pt x="4804" y="2182772"/>
                  </a:lnTo>
                  <a:cubicBezTo>
                    <a:pt x="3530" y="2182772"/>
                    <a:pt x="2308" y="2182266"/>
                    <a:pt x="1407" y="2181365"/>
                  </a:cubicBezTo>
                  <a:cubicBezTo>
                    <a:pt x="506" y="2180464"/>
                    <a:pt x="0" y="2179242"/>
                    <a:pt x="0" y="2177968"/>
                  </a:cubicBezTo>
                  <a:lnTo>
                    <a:pt x="0" y="4804"/>
                  </a:lnTo>
                  <a:cubicBezTo>
                    <a:pt x="0" y="2151"/>
                    <a:pt x="2151" y="0"/>
                    <a:pt x="4804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395326" cy="2220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66201" y="2123254"/>
            <a:ext cx="11037498" cy="7001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Problem Statement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Project Overview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End Users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Solution and its Value Proposition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Dataset Description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Modelling Approach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Results and Discussion</a:t>
            </a:r>
          </a:p>
          <a:p>
            <a:pPr marL="1047443" lvl="1" indent="-523721" algn="just">
              <a:lnSpc>
                <a:spcPts val="6792"/>
              </a:lnSpc>
              <a:buAutoNum type="arabicPeriod"/>
            </a:pPr>
            <a:r>
              <a:rPr lang="en-US" sz="4851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Conclusion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26323" y="783915"/>
            <a:ext cx="11035355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1. PROBLEM STATEMENT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64868" y="2509716"/>
            <a:ext cx="14958264" cy="552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just">
              <a:lnSpc>
                <a:spcPts val="6160"/>
              </a:lnSpc>
              <a:buAutoNum type="arabicPeriod"/>
            </a:pPr>
            <a:r>
              <a:rPr lang="en-US" sz="440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problem statement is to analyse the employee salary data to understand salary trends and identify inconsistencies or disparities.</a:t>
            </a:r>
          </a:p>
          <a:p>
            <a:pPr marL="949961" lvl="1" indent="-474980" algn="just">
              <a:lnSpc>
                <a:spcPts val="6160"/>
              </a:lnSpc>
              <a:buAutoNum type="arabicPeriod"/>
            </a:pPr>
            <a:r>
              <a:rPr lang="en-US" sz="440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goal is to evaluate how salaries compare across different departments, divisions, and gender.</a:t>
            </a:r>
          </a:p>
          <a:p>
            <a:pPr marL="949961" lvl="1" indent="-474980" algn="just">
              <a:lnSpc>
                <a:spcPts val="6160"/>
              </a:lnSpc>
              <a:buAutoNum type="arabicPeriod"/>
            </a:pPr>
            <a:r>
              <a:rPr lang="en-US" sz="440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To provide insights to help ensure fair and competitive compensation within the organisation.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75481" y="692154"/>
            <a:ext cx="9937038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2. PROJECT OVERVIEW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785904"/>
            <a:ext cx="8115300" cy="7944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3185" lvl="1" indent="-401593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This project aims to analyse employee salary data to identify salary trends and disparities.</a:t>
            </a:r>
          </a:p>
          <a:p>
            <a:pPr marL="803185" lvl="1" indent="-401593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Steps are taken to review and clean the dataset, calculate key statistics, and compare salaries across different departments and roles.</a:t>
            </a:r>
          </a:p>
          <a:p>
            <a:pPr marL="803185" lvl="1" indent="-401593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goal is to provide insights and recommendations for improving salary equity within the organization.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071" y="971107"/>
            <a:ext cx="8539764" cy="83447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91376" y="2217788"/>
            <a:ext cx="6567924" cy="5851423"/>
          </a:xfrm>
          <a:custGeom>
            <a:avLst/>
            <a:gdLst/>
            <a:ahLst/>
            <a:cxnLst/>
            <a:rect l="l" t="t" r="r" b="b"/>
            <a:pathLst>
              <a:path w="6567924" h="5851423">
                <a:moveTo>
                  <a:pt x="0" y="0"/>
                </a:moveTo>
                <a:lnTo>
                  <a:pt x="6567924" y="0"/>
                </a:lnTo>
                <a:lnTo>
                  <a:pt x="6567924" y="5851424"/>
                </a:lnTo>
                <a:lnTo>
                  <a:pt x="0" y="5851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224349" y="774378"/>
            <a:ext cx="5839303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3. END USERS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1933575"/>
            <a:ext cx="8345268" cy="794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8"/>
              </a:lnSpc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The End Users of this Employee Salary Analysis are: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HR Managers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Finance Team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Management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Department Heads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External Auditors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Employees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Legal Advisors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Data Analysts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Board of Directors</a:t>
            </a:r>
          </a:p>
          <a:p>
            <a:pPr marL="803148" lvl="1" indent="-401574" algn="just">
              <a:lnSpc>
                <a:spcPts val="5208"/>
              </a:lnSpc>
              <a:buAutoNum type="arabicPeriod"/>
            </a:pPr>
            <a:r>
              <a:rPr lang="en-US" sz="372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Strategic Planners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343477"/>
            <a:ext cx="9182100" cy="7311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algn="just">
              <a:lnSpc>
                <a:spcPts val="5208"/>
              </a:lnSpc>
              <a:buFont typeface="+mj-lt"/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Pivot Table – Used to extract the needful data from the Raw Excel Data to do Analysis.</a:t>
            </a:r>
          </a:p>
          <a:p>
            <a:pPr marL="742950" indent="-742950" algn="just">
              <a:lnSpc>
                <a:spcPts val="5208"/>
              </a:lnSpc>
              <a:buFont typeface="+mj-lt"/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Line Graph Chart – Comparison is done for Base Salary using various Departments.</a:t>
            </a:r>
          </a:p>
          <a:p>
            <a:pPr marL="742950" indent="-742950" algn="just">
              <a:lnSpc>
                <a:spcPts val="5208"/>
              </a:lnSpc>
              <a:buFont typeface="+mj-lt"/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Doughnut Chart – Comparison of Overtime Pay.</a:t>
            </a:r>
          </a:p>
          <a:p>
            <a:pPr marL="742950" indent="-742950" algn="just">
              <a:lnSpc>
                <a:spcPts val="5208"/>
              </a:lnSpc>
              <a:buFont typeface="+mj-lt"/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100% Stacked Column Chart – Comparison of Longevity Pay.</a:t>
            </a:r>
          </a:p>
          <a:p>
            <a:pPr marL="742950" indent="-742950" algn="just">
              <a:lnSpc>
                <a:spcPts val="5208"/>
              </a:lnSpc>
              <a:buFont typeface="+mj-lt"/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Sparklines – Comparison of Grades.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141997" y="507062"/>
            <a:ext cx="10004006" cy="178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4. SOLUTION AND ITS VALUE PROPOSITION </a:t>
            </a:r>
          </a:p>
        </p:txBody>
      </p:sp>
      <p:sp>
        <p:nvSpPr>
          <p:cNvPr id="4" name="Freeform 4"/>
          <p:cNvSpPr/>
          <p:nvPr/>
        </p:nvSpPr>
        <p:spPr>
          <a:xfrm>
            <a:off x="11032706" y="2495877"/>
            <a:ext cx="6663549" cy="7228702"/>
          </a:xfrm>
          <a:custGeom>
            <a:avLst/>
            <a:gdLst/>
            <a:ahLst/>
            <a:cxnLst/>
            <a:rect l="l" t="t" r="r" b="b"/>
            <a:pathLst>
              <a:path w="6663549" h="7228702">
                <a:moveTo>
                  <a:pt x="0" y="0"/>
                </a:moveTo>
                <a:lnTo>
                  <a:pt x="6663549" y="0"/>
                </a:lnTo>
                <a:lnTo>
                  <a:pt x="6663549" y="7228702"/>
                </a:lnTo>
                <a:lnTo>
                  <a:pt x="0" y="72287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5. DATASET DESCRIPTION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28533"/>
            <a:ext cx="16230600" cy="861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1574" lvl="1"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Employee Dataset taken from Kaggle.</a:t>
            </a:r>
          </a:p>
          <a:p>
            <a:pPr marL="803148" lvl="1" indent="-401574" algn="l">
              <a:lnSpc>
                <a:spcPts val="5208"/>
              </a:lnSpc>
              <a:buAutoNum type="arabicPeriod"/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Employee ID: 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Alphanumeric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Unique identifier for each employee.</a:t>
            </a:r>
          </a:p>
          <a:p>
            <a:pPr marL="401574" lvl="1"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Department: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Text Abbreviation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Code of the Department.</a:t>
            </a:r>
          </a:p>
          <a:p>
            <a:pPr marL="401574" lvl="1"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Department Name: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Text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The department in which the employee works.</a:t>
            </a:r>
          </a:p>
          <a:p>
            <a:pPr marL="401574" lvl="1"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4. Division: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Text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The Division under the Department.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5087" y="790333"/>
            <a:ext cx="1117782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99"/>
              </a:lnSpc>
            </a:pPr>
            <a:r>
              <a:rPr lang="en-US" sz="6999" spc="-32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5. DATASET DESCRIPTION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28533"/>
            <a:ext cx="16230600" cy="794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</a:t>
            </a:r>
            <a:r>
              <a:rPr lang="en-US" sz="372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372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</a:t>
            </a: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Gender: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Text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Male / Female.</a:t>
            </a:r>
          </a:p>
          <a:p>
            <a:pPr algn="l">
              <a:lnSpc>
                <a:spcPts val="5208"/>
              </a:lnSpc>
            </a:pPr>
            <a:r>
              <a:rPr lang="en-US" sz="372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6. </a:t>
            </a: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Base Salary: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Numeric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The fixed amount of compensation an employee receives before any additional earnings such as bonuses, commissions, or benefits.</a:t>
            </a:r>
          </a:p>
          <a:p>
            <a:pPr algn="l">
              <a:lnSpc>
                <a:spcPts val="5208"/>
              </a:lnSpc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372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</a:t>
            </a:r>
            <a:r>
              <a:rPr lang="en-US" sz="3720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Overtime Pay: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- Numeric</a:t>
            </a:r>
          </a:p>
          <a:p>
            <a:pPr marL="803148" lvl="1" indent="-401574" algn="l">
              <a:lnSpc>
                <a:spcPts val="5208"/>
              </a:lnSpc>
              <a:buFont typeface="Arial"/>
              <a:buChar char="•"/>
            </a:pPr>
            <a:r>
              <a:rPr lang="en-US" sz="372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- Additional compensation earned by employees for working beyond their standard work hours, typically calculated at a higher rate than the regular hourly wage.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</TotalTime>
  <Words>1621</Words>
  <Application>Microsoft Macintosh PowerPoint</Application>
  <PresentationFormat>Custom</PresentationFormat>
  <Paragraphs>152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Times New Roman</vt:lpstr>
      <vt:lpstr>Times New Roman Medium</vt:lpstr>
      <vt:lpstr>Calibri</vt:lpstr>
      <vt:lpstr>Times New Roman Bold</vt:lpstr>
      <vt:lpstr>Times New Roman Semi-Bold</vt:lpstr>
      <vt:lpstr>Times New Roman Bold Italics</vt:lpstr>
      <vt:lpstr>Times New Roman Medium Italics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Analysis of Results Presentation</dc:title>
  <cp:lastModifiedBy>N Senthil</cp:lastModifiedBy>
  <cp:revision>5</cp:revision>
  <dcterms:created xsi:type="dcterms:W3CDTF">2006-08-16T00:00:00Z</dcterms:created>
  <dcterms:modified xsi:type="dcterms:W3CDTF">2024-08-28T04:59:54Z</dcterms:modified>
  <dc:identifier>DAGO1N8KhWA</dc:identifier>
</cp:coreProperties>
</file>

<file path=docProps/thumbnail.jpeg>
</file>